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03" r:id="rId2"/>
    <p:sldId id="487" r:id="rId3"/>
    <p:sldId id="265" r:id="rId4"/>
    <p:sldId id="551" r:id="rId5"/>
    <p:sldId id="349" r:id="rId6"/>
    <p:sldId id="350" r:id="rId7"/>
    <p:sldId id="579" r:id="rId8"/>
    <p:sldId id="352" r:id="rId9"/>
    <p:sldId id="351" r:id="rId10"/>
    <p:sldId id="353" r:id="rId11"/>
    <p:sldId id="580" r:id="rId12"/>
    <p:sldId id="297" r:id="rId13"/>
    <p:sldId id="578" r:id="rId14"/>
    <p:sldId id="570" r:id="rId15"/>
    <p:sldId id="355" r:id="rId16"/>
    <p:sldId id="357" r:id="rId17"/>
    <p:sldId id="575" r:id="rId18"/>
    <p:sldId id="567" r:id="rId19"/>
    <p:sldId id="364" r:id="rId20"/>
    <p:sldId id="365" r:id="rId21"/>
    <p:sldId id="572" r:id="rId22"/>
    <p:sldId id="561" r:id="rId23"/>
    <p:sldId id="541" r:id="rId24"/>
    <p:sldId id="577" r:id="rId25"/>
    <p:sldId id="492" r:id="rId26"/>
    <p:sldId id="576" r:id="rId27"/>
  </p:sldIdLst>
  <p:sldSz cx="12192000" cy="6858000"/>
  <p:notesSz cx="9144000" cy="685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Tw Cen MT" panose="020B0602020104020603" pitchFamily="34" charset="77"/>
      <p:regular r:id="rId38"/>
      <p:bold r:id="rId39"/>
      <p:italic r:id="rId40"/>
      <p:boldItalic r:id="rId41"/>
    </p:embeddedFont>
    <p:embeddedFont>
      <p:font typeface="Tw Cen MT Condensed" panose="020B0606020104020203" pitchFamily="34" charset="77"/>
      <p:regular r:id="rId42"/>
      <p:bold r:id="rId43"/>
    </p:embeddedFont>
    <p:embeddedFont>
      <p:font typeface="Wingdings 3" pitchFamily="2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4E2"/>
    <a:srgbClr val="A0C283"/>
    <a:srgbClr val="DCE6F2"/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2"/>
    <p:restoredTop sz="71437" autoAdjust="0"/>
  </p:normalViewPr>
  <p:slideViewPr>
    <p:cSldViewPr snapToGrid="0" snapToObjects="1">
      <p:cViewPr varScale="1">
        <p:scale>
          <a:sx n="102" d="100"/>
          <a:sy n="102" d="100"/>
        </p:scale>
        <p:origin x="1360" y="1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Hello everyone I am Amrom Obstfeld and welcome to the transform section of the R/MED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some important logical operators to know about. They will all come in handy when you’re filtering rows of a data frame. x and y each represent expressions, at least one of which usually involves a column name. </a:t>
            </a:r>
          </a:p>
          <a:p>
            <a:endParaRPr lang="en-US" baseline="0" dirty="0"/>
          </a:p>
          <a:p>
            <a:r>
              <a:rPr lang="en-US" baseline="0" dirty="0"/>
              <a:t>We’ve already seen the double equals. Note the less than or and greater than operators. These operators also come as “or equal to” versions. </a:t>
            </a:r>
          </a:p>
          <a:p>
            <a:endParaRPr lang="en-US" baseline="0" dirty="0"/>
          </a:p>
          <a:p>
            <a:r>
              <a:rPr lang="en-US" baseline="0" dirty="0"/>
              <a:t>Use != if you want to select rows in which a value is </a:t>
            </a:r>
            <a:r>
              <a:rPr lang="en-US" u="sng" baseline="0" dirty="0"/>
              <a:t>not</a:t>
            </a:r>
            <a:r>
              <a:rPr lang="en-US" u="none" baseline="0" dirty="0"/>
              <a:t> </a:t>
            </a:r>
            <a:r>
              <a:rPr lang="en-US" baseline="0" dirty="0"/>
              <a:t>equal to another vale.</a:t>
            </a:r>
          </a:p>
          <a:p>
            <a:endParaRPr lang="en-US" baseline="0" dirty="0"/>
          </a:p>
          <a:p>
            <a:r>
              <a:rPr lang="en-US" baseline="0" dirty="0" err="1"/>
              <a:t>is.na</a:t>
            </a:r>
            <a:r>
              <a:rPr lang="en-US" baseline="0" dirty="0"/>
              <a:t> is how you can test for missing values. This comes in handy when you want to remove missing values from your data, which we’ll see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0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filter(covid_testing != “stark”)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7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 defTabSz="492404">
              <a:buNone/>
              <a:defRPr/>
            </a:pPr>
            <a:r>
              <a:rPr lang="en-US" dirty="0"/>
              <a:t>So this was a little bit tricky. The correct answer is filter of covid_testing, </a:t>
            </a:r>
            <a:r>
              <a:rPr lang="en-US" dirty="0" err="1"/>
              <a:t>last_name</a:t>
            </a:r>
            <a:r>
              <a:rPr lang="en-US" dirty="0"/>
              <a:t> != “stark”, and “stark” needs to be in quotes.</a:t>
            </a:r>
          </a:p>
          <a:p>
            <a:pPr marL="0" indent="0" defTabSz="492404">
              <a:buNone/>
              <a:defRPr/>
            </a:pPr>
            <a:endParaRPr lang="en-US" dirty="0"/>
          </a:p>
          <a:p>
            <a:pPr marL="0" indent="0" defTabSz="492404">
              <a:buNone/>
              <a:defRPr/>
            </a:pPr>
            <a:r>
              <a:rPr lang="en-US" dirty="0"/>
              <a:t>A few points to make here:</a:t>
            </a:r>
          </a:p>
          <a:p>
            <a:pPr marL="171450" indent="-171450" defTabSz="492404">
              <a:buFontTx/>
              <a:buChar char="-"/>
              <a:defRPr/>
            </a:pPr>
            <a:r>
              <a:rPr lang="en-US" dirty="0"/>
              <a:t>The logical operator for NOT equals is exclamation point equals. When we go through the covid_testing data frame row by row, we see this expression will be false for the first two rows where the </a:t>
            </a:r>
            <a:r>
              <a:rPr lang="en-US" dirty="0" err="1"/>
              <a:t>last_name</a:t>
            </a:r>
            <a:r>
              <a:rPr lang="en-US" dirty="0"/>
              <a:t> is “stark” and true for the last two rows where the </a:t>
            </a:r>
            <a:r>
              <a:rPr lang="en-US" dirty="0" err="1"/>
              <a:t>last_name</a:t>
            </a:r>
            <a:r>
              <a:rPr lang="en-US" dirty="0"/>
              <a:t> isn’t “stark”. </a:t>
            </a:r>
          </a:p>
          <a:p>
            <a:pPr marL="171450" indent="-171450" defTabSz="492404">
              <a:buFontTx/>
              <a:buChar char="-"/>
              <a:defRPr/>
            </a:pPr>
            <a:r>
              <a:rPr lang="en-US" dirty="0"/>
              <a:t>The second point is that when you’re doing a comparison with a literal character string, such as “stark”, that needs to go into quotes. A character string is anything that’s not a number or a logical value such as TRUE and FALSE.</a:t>
            </a: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8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wrong because “positive” is a character string (it’s not a number or a logical value such as TRUE/FALSE).</a:t>
            </a:r>
          </a:p>
          <a:p>
            <a:r>
              <a:rPr lang="en-US" dirty="0"/>
              <a:t>B is wrong because you’re trying to do a comparison with a single equals.</a:t>
            </a:r>
          </a:p>
          <a:p>
            <a:r>
              <a:rPr lang="en-US" dirty="0"/>
              <a:t>C is correct</a:t>
            </a:r>
            <a:br>
              <a:rPr lang="en-US" dirty="0"/>
            </a:br>
            <a:r>
              <a:rPr lang="en-US" dirty="0"/>
              <a:t>D is wrong because it flips the positions of the comparison; the column name goes to the left and the comparator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now</a:t>
            </a:r>
            <a:r>
              <a:rPr lang="en-US" baseline="0" dirty="0"/>
              <a:t> introduce one of the most powerful concepts in the </a:t>
            </a:r>
            <a:r>
              <a:rPr lang="en-US" baseline="0" dirty="0" err="1"/>
              <a:t>tidyverse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the pipe operator, which is written as percent-greater than-percent.</a:t>
            </a:r>
          </a:p>
          <a:p>
            <a:endParaRPr lang="en-US" baseline="0" dirty="0"/>
          </a:p>
          <a:p>
            <a:r>
              <a:rPr lang="en-US" baseline="0" dirty="0"/>
              <a:t>I’ll first show you exactly what it does, and then why it’s so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8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The pipe operator takes the object on its left - here the covid_testing data frame - and plugs it as the first argument of the function on its right - here as the first argument to the filter function.</a:t>
            </a:r>
          </a:p>
          <a:p>
            <a:endParaRPr lang="en-US" i="0" baseline="0" dirty="0"/>
          </a:p>
          <a:p>
            <a:r>
              <a:rPr lang="en-US" i="0" baseline="0" dirty="0"/>
              <a:t>So if you look at the first line of code here – a filter function where the first argument is the covid_testing data frame that we’re passing in – we can re-write this as covid_testing pipe filter(</a:t>
            </a:r>
            <a:r>
              <a:rPr lang="en-US" i="0" baseline="0" dirty="0" err="1"/>
              <a:t>pan_day</a:t>
            </a:r>
            <a:r>
              <a:rPr lang="en-US" i="0" baseline="0" dirty="0"/>
              <a:t> &lt;= 10)</a:t>
            </a:r>
          </a:p>
          <a:p>
            <a:endParaRPr lang="en-US" i="0" baseline="0" dirty="0"/>
          </a:p>
          <a:p>
            <a:r>
              <a:rPr lang="en-US" i="0" baseline="0" dirty="0"/>
              <a:t>Those two lines of code are equivalent. In both cases we’re treating covid_testing as the first argument to the filter()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81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why this is</a:t>
            </a:r>
            <a:r>
              <a:rPr lang="en-US" baseline="0" dirty="0"/>
              <a:t> so useful.</a:t>
            </a:r>
            <a:endParaRPr lang="en-US" dirty="0"/>
          </a:p>
          <a:p>
            <a:endParaRPr lang="en-US" dirty="0"/>
          </a:p>
          <a:p>
            <a:r>
              <a:rPr lang="en-US" dirty="0"/>
              <a:t>Tidy</a:t>
            </a:r>
            <a:r>
              <a:rPr lang="en-US" baseline="0" dirty="0"/>
              <a:t> functions (such select, filter, and others we’ll see later) </a:t>
            </a:r>
            <a:r>
              <a:rPr lang="en-US" u="sng" baseline="0" dirty="0"/>
              <a:t>always </a:t>
            </a:r>
            <a:r>
              <a:rPr lang="en-US" baseline="0" dirty="0"/>
              <a:t>have as first argument a data frame, and they </a:t>
            </a:r>
            <a:r>
              <a:rPr lang="en-US" u="sng" baseline="0" dirty="0"/>
              <a:t>always </a:t>
            </a:r>
            <a:r>
              <a:rPr lang="en-US" baseline="0" dirty="0"/>
              <a:t>return a data frame.</a:t>
            </a:r>
          </a:p>
          <a:p>
            <a:endParaRPr lang="en-US" baseline="0" dirty="0"/>
          </a:p>
          <a:p>
            <a:r>
              <a:rPr lang="en-US" baseline="0" dirty="0"/>
              <a:t>This makes it possible to create a pipeline in which a data frame object is handed from one </a:t>
            </a:r>
            <a:r>
              <a:rPr lang="en-US" baseline="0" dirty="0" err="1"/>
              <a:t>dplyr</a:t>
            </a:r>
            <a:r>
              <a:rPr lang="en-US" baseline="0" dirty="0"/>
              <a:t> function to the next.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* The pipe operator is usually pronounced “then”.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For example, here we start with covid_testing, then select the </a:t>
            </a:r>
            <a:r>
              <a:rPr lang="en-US" baseline="0" dirty="0" err="1"/>
              <a:t>last_name</a:t>
            </a:r>
            <a:r>
              <a:rPr lang="en-US" baseline="0" dirty="0"/>
              <a:t> and result columns, then filter for results equal to “positive”.</a:t>
            </a:r>
          </a:p>
          <a:p>
            <a:endParaRPr lang="en-US" baseline="0" dirty="0"/>
          </a:p>
          <a:p>
            <a:r>
              <a:rPr lang="en-US" baseline="0" dirty="0"/>
              <a:t>You’ll get a pipeline of data analysis steps which are concise and also fairly human readable. This is powerful because it makes is way easier to explain to someone who doesn’t know R what you did.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0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mydata</a:t>
            </a:r>
            <a:r>
              <a:rPr lang="en-US" dirty="0"/>
              <a:t> %&gt;% select(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43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Mutate is an extremely useful </a:t>
            </a:r>
            <a:r>
              <a:rPr lang="en-US" i="0" dirty="0" err="1"/>
              <a:t>dplyr</a:t>
            </a:r>
            <a:r>
              <a:rPr lang="en-US" i="0" dirty="0"/>
              <a:t> function. </a:t>
            </a:r>
          </a:p>
          <a:p>
            <a:endParaRPr lang="en-US" i="0" baseline="0" dirty="0"/>
          </a:p>
          <a:p>
            <a:r>
              <a:rPr lang="en-US" i="0" baseline="0" dirty="0"/>
              <a:t>Like all </a:t>
            </a:r>
            <a:r>
              <a:rPr lang="en-US" i="0" baseline="0" dirty="0" err="1"/>
              <a:t>dplyr</a:t>
            </a:r>
            <a:r>
              <a:rPr lang="en-US" i="0" baseline="0" dirty="0"/>
              <a:t> functions, mutate() takes a data frame as its first argument. After that, you tell it what to name the new column and what should be in it. This is done using name-value expressions.</a:t>
            </a:r>
          </a:p>
          <a:p>
            <a:endParaRPr lang="en-US" i="0" baseline="0" dirty="0"/>
          </a:p>
          <a:p>
            <a:r>
              <a:rPr lang="en-US" i="0" baseline="0" dirty="0"/>
              <a:t>In name-value expression, you have a name, a single equals sign, and a value. The name is the name of the column that you’d like to create. The value can be a constant, e.g. “100”, or a calculation that involves data from other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0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back to the data analysis pipeline, t</a:t>
            </a:r>
            <a:r>
              <a:rPr lang="en-US" baseline="0" dirty="0"/>
              <a:t>he functions I’ll be talking about take care of the “tidy” and “transform” pieces.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6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For example, let’s take a look at one of the columns of covid_testing, </a:t>
            </a:r>
            <a:r>
              <a:rPr lang="en-US" i="0" baseline="0" dirty="0" err="1"/>
              <a:t>col_rec_tat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r>
              <a:rPr lang="en-US" i="0" baseline="0" dirty="0"/>
              <a:t>This column contains the specimen collection to received-in-lab turn around time, in hours. Let’s create a new column, that contains the same data, but in minutes. </a:t>
            </a:r>
          </a:p>
          <a:p>
            <a:endParaRPr lang="en-US" i="0" baseline="0" dirty="0"/>
          </a:p>
          <a:p>
            <a:r>
              <a:rPr lang="en-US" i="0" baseline="0" dirty="0"/>
              <a:t>To do so, you write mutate(covid_testing) followed by a name value expression. The left part is the new column name, </a:t>
            </a:r>
            <a:r>
              <a:rPr lang="en-US" i="0" baseline="0" dirty="0" err="1"/>
              <a:t>col_rec_tat_mins</a:t>
            </a:r>
            <a:r>
              <a:rPr lang="en-US" i="0" baseline="0" dirty="0"/>
              <a:t>. Then we have a single equals sign. Then the calculation, which is </a:t>
            </a:r>
            <a:r>
              <a:rPr lang="en-US" i="0" baseline="0" dirty="0" err="1"/>
              <a:t>col_rec_tat</a:t>
            </a:r>
            <a:r>
              <a:rPr lang="en-US" i="0" baseline="0" dirty="0"/>
              <a:t> times 60. You can see that mutate creates the new column and fills each row with the result of the calculation.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1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the main points of this session,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grammar for transforming data frames. Some of the key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(**) select(), which subsets columns by name;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(**) filter(), which subsets rows by a logical condition;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(**) mutate(), which creates new calculated columns.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(**) The pipe operator, written %&gt;%, can be used to string together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into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only scratched the surface of data transformation functions in </a:t>
            </a:r>
            <a:r>
              <a:rPr lang="en-US" dirty="0" err="1"/>
              <a:t>dplyr</a:t>
            </a:r>
            <a:r>
              <a:rPr lang="en-US" dirty="0"/>
              <a:t>. Other important ones include: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arrange(), which sorts a data frame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Add_row</a:t>
            </a:r>
            <a:r>
              <a:rPr lang="en-US" dirty="0"/>
              <a:t>(), which adds rows to a data frame,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Group_by</a:t>
            </a:r>
            <a:r>
              <a:rPr lang="en-US" dirty="0"/>
              <a:t> and summarize, which allow you to create data summaries such as means, medians, sums, etc.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Bind_cols</a:t>
            </a:r>
            <a:r>
              <a:rPr lang="en-US" dirty="0"/>
              <a:t> and </a:t>
            </a:r>
            <a:r>
              <a:rPr lang="en-US" dirty="0" err="1"/>
              <a:t>bind_rows</a:t>
            </a:r>
            <a:r>
              <a:rPr lang="en-US" dirty="0"/>
              <a:t>, which allows you to combine data frames by row or column; 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Join functions including </a:t>
            </a:r>
            <a:r>
              <a:rPr lang="en-US" dirty="0" err="1"/>
              <a:t>left_join</a:t>
            </a:r>
            <a:r>
              <a:rPr lang="en-US" dirty="0"/>
              <a:t>() that combine data frames by looking up matching values from one table in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3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 err="1"/>
              <a:t>dplyr</a:t>
            </a:r>
            <a:r>
              <a:rPr lang="en-US" dirty="0"/>
              <a:t> cheat sheet which gives a great overview of those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Beyond </a:t>
            </a:r>
            <a:r>
              <a:rPr lang="en-US" dirty="0" err="1"/>
              <a:t>dplyr</a:t>
            </a:r>
            <a:r>
              <a:rPr lang="en-US" dirty="0"/>
              <a:t>, there are a number of other packages that provide powerful tools for data transformation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Tidyr</a:t>
            </a:r>
            <a:r>
              <a:rPr lang="en-US" dirty="0"/>
              <a:t> allows you to convert messy data frames into tidy ones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Lubridate</a:t>
            </a:r>
            <a:r>
              <a:rPr lang="en-US" dirty="0"/>
              <a:t> provides functions to manipulate times and dates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Stringr</a:t>
            </a:r>
            <a:r>
              <a:rPr lang="en-US" dirty="0"/>
              <a:t> provides tools for manipulating pieces of text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Purrr</a:t>
            </a:r>
            <a:r>
              <a:rPr lang="en-US" dirty="0"/>
              <a:t> offers advanced functionality to automate complex data transformations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</a:t>
            </a:r>
            <a:r>
              <a:rPr lang="en-US" dirty="0" err="1"/>
              <a:t>Dbplyr</a:t>
            </a:r>
            <a:r>
              <a:rPr lang="en-US" dirty="0"/>
              <a:t> allows you to interact with a table inside a database as if </a:t>
            </a:r>
            <a:r>
              <a:rPr lang="en-US"/>
              <a:t>it were a data frame.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US" sz="800" dirty="0"/>
              <a:t>In</a:t>
            </a:r>
            <a:r>
              <a:rPr lang="en-US" sz="800" baseline="0" dirty="0"/>
              <a:t> this session we'll be using functions that are part of the </a:t>
            </a:r>
            <a:r>
              <a:rPr lang="en-US" sz="800" baseline="0" dirty="0" err="1"/>
              <a:t>dplyr</a:t>
            </a:r>
            <a:r>
              <a:rPr lang="en-US" sz="800" baseline="0" dirty="0"/>
              <a:t> package. </a:t>
            </a:r>
            <a:r>
              <a:rPr lang="en-US" sz="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grammar to transform data frames, and it works best with tidy data. The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behind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any data analytic task can be broken down into a small number of basic or atomic tasks, and there should be a consistent way to specify each atomic task - a </a:t>
            </a:r>
            <a:r>
              <a:rPr lang="en-US" sz="8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en-US" sz="8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will see in the next 30 minutes or so, each </a:t>
            </a:r>
            <a:r>
              <a:rPr lang="en-US" sz="8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takes a data frame, does something with it, and then returns a modified data frame. </a:t>
            </a:r>
            <a:r>
              <a:rPr lang="en-US" sz="8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can be stringed together to create powerful data analysis pipelines in just a few lines of code. </a:t>
            </a:r>
            <a:endParaRPr lang="en-US" sz="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62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Often times you have a large data frame but only want to create a graph from only a small part of it. </a:t>
            </a:r>
            <a:r>
              <a:rPr lang="en-US" i="0" dirty="0" err="1"/>
              <a:t>Dplyr</a:t>
            </a:r>
            <a:r>
              <a:rPr lang="en-US" i="0" dirty="0"/>
              <a:t> works great for this purpose. </a:t>
            </a:r>
          </a:p>
          <a:p>
            <a:r>
              <a:rPr lang="en-US" dirty="0"/>
              <a:t>Let’s look at how you can whittle down a data frame with </a:t>
            </a:r>
            <a:r>
              <a:rPr lang="en-US" dirty="0" err="1"/>
              <a:t>dplyr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The first </a:t>
            </a:r>
            <a:r>
              <a:rPr lang="en-US" i="0" baseline="0" dirty="0" err="1"/>
              <a:t>dplyr</a:t>
            </a:r>
            <a:r>
              <a:rPr lang="en-US" i="0" baseline="0" dirty="0"/>
              <a:t> function we’ll look at is select(). Select extracts columns from a data frame, by name.</a:t>
            </a:r>
          </a:p>
          <a:p>
            <a:endParaRPr lang="en-US" i="0" baseline="0" dirty="0"/>
          </a:p>
          <a:p>
            <a:r>
              <a:rPr lang="en-US" i="0" baseline="0" dirty="0"/>
              <a:t>Select takes a data frame as its first argument. After that it takes any number of additional arguments that specify the names of the columns that you want to pick.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1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For example, take the following code: “select of covid_testing, </a:t>
            </a:r>
            <a:r>
              <a:rPr lang="en-US" i="0" dirty="0" err="1"/>
              <a:t>mrn</a:t>
            </a:r>
            <a:r>
              <a:rPr lang="en-US" i="0" dirty="0"/>
              <a:t>, </a:t>
            </a:r>
            <a:r>
              <a:rPr lang="en-US" i="0" dirty="0" err="1"/>
              <a:t>last_name</a:t>
            </a:r>
            <a:r>
              <a:rPr lang="en-US" i="0" dirty="0"/>
              <a:t>”.</a:t>
            </a:r>
          </a:p>
          <a:p>
            <a:endParaRPr lang="en-US" i="0" dirty="0"/>
          </a:p>
          <a:p>
            <a:r>
              <a:rPr lang="en-US" i="0" dirty="0"/>
              <a:t>This select statement</a:t>
            </a:r>
            <a:r>
              <a:rPr lang="en-US" i="0" baseline="0" dirty="0"/>
              <a:t> will take the data frame covid_testing, and return a new data frame that only has the columns </a:t>
            </a:r>
            <a:r>
              <a:rPr lang="en-US" i="0" baseline="0" dirty="0" err="1"/>
              <a:t>mrn</a:t>
            </a:r>
            <a:r>
              <a:rPr lang="en-US" i="0" baseline="0" dirty="0"/>
              <a:t> and </a:t>
            </a:r>
            <a:r>
              <a:rPr lang="en-US" i="0" baseline="0" dirty="0" err="1"/>
              <a:t>last_name</a:t>
            </a:r>
            <a:r>
              <a:rPr lang="en-US" i="0" baseline="0" dirty="0"/>
              <a:t>, highlighted in blue.</a:t>
            </a:r>
          </a:p>
          <a:p>
            <a:endParaRPr lang="en-US" i="0" baseline="0" dirty="0"/>
          </a:p>
          <a:p>
            <a:r>
              <a:rPr lang="en-US" i="0" baseline="0" dirty="0"/>
              <a:t>An important point to note here is that select will </a:t>
            </a:r>
            <a:r>
              <a:rPr lang="en-US" b="1" i="0" baseline="0" dirty="0"/>
              <a:t>not</a:t>
            </a:r>
            <a:r>
              <a:rPr lang="en-US" b="0" i="0" baseline="0" dirty="0"/>
              <a:t> modify the original data frame. If you write the select statement like this it will simply print out the result in the console or in your R Markdown document. If you want to *capture* the modified data frame you need to assign it to a named object. </a:t>
            </a:r>
          </a:p>
          <a:p>
            <a:endParaRPr lang="en-US" b="0" i="0" baseline="0" dirty="0"/>
          </a:p>
          <a:p>
            <a:r>
              <a:rPr lang="en-US" b="0" i="0" baseline="0" dirty="0"/>
              <a:t>Q for class: do you remember how to capture data in a named object? (work on white board)</a:t>
            </a: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make: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assignment operator to capture object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</a:t>
            </a:r>
            <a:r>
              <a:rPr lang="en-US" dirty="0" err="1"/>
              <a:t>args</a:t>
            </a:r>
            <a:r>
              <a:rPr lang="en-US" dirty="0"/>
              <a:t>: data frame, then columns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Case matters! </a:t>
            </a:r>
            <a:r>
              <a:rPr lang="en-US" dirty="0" err="1"/>
              <a:t>First_name</a:t>
            </a:r>
            <a:r>
              <a:rPr lang="en-US" dirty="0"/>
              <a:t> != </a:t>
            </a:r>
            <a:r>
              <a:rPr lang="en-US" dirty="0" err="1"/>
              <a:t>first_name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One of the most important </a:t>
            </a:r>
            <a:r>
              <a:rPr lang="en-US" i="0" dirty="0" err="1"/>
              <a:t>dplyr</a:t>
            </a:r>
            <a:r>
              <a:rPr lang="en-US" i="0" dirty="0"/>
              <a:t> functions</a:t>
            </a:r>
            <a:r>
              <a:rPr lang="en-US" i="0" baseline="0" dirty="0"/>
              <a:t> to know about is filter(). Filter extracts rows </a:t>
            </a:r>
            <a:r>
              <a:rPr lang="mr-IN" i="0" baseline="0" dirty="0"/>
              <a:t>–</a:t>
            </a:r>
            <a:r>
              <a:rPr lang="en-US" i="0" baseline="0" dirty="0"/>
              <a:t> not columns </a:t>
            </a:r>
            <a:r>
              <a:rPr lang="mr-IN" i="0" baseline="0" dirty="0"/>
              <a:t>–</a:t>
            </a:r>
            <a:r>
              <a:rPr lang="en-US" i="0" baseline="0" dirty="0"/>
              <a:t> and it does so based on logical criteria.</a:t>
            </a:r>
          </a:p>
          <a:p>
            <a:endParaRPr lang="en-US" i="0" baseline="0" dirty="0"/>
          </a:p>
          <a:p>
            <a:r>
              <a:rPr lang="en-US" i="0" baseline="0" dirty="0"/>
              <a:t>Like select, filter takes a data frame as its first argument. The second argument is a </a:t>
            </a:r>
            <a:r>
              <a:rPr lang="en-US" b="1" i="0" baseline="0" dirty="0"/>
              <a:t>logical test</a:t>
            </a:r>
            <a:r>
              <a:rPr lang="en-US" i="0" baseline="0" dirty="0"/>
              <a:t>. R then performs that logical test on each row of the dataset and returns all rows in which the logical test was </a:t>
            </a:r>
            <a:r>
              <a:rPr lang="en-US" b="1" i="0" baseline="0" dirty="0"/>
              <a:t>true</a:t>
            </a:r>
            <a:r>
              <a:rPr lang="en-US" i="0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0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baseline="0" dirty="0"/>
              <a:t>To give you an example: the logical test here is whether or not the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 is equal to the 5000083. This is false for the first 3 rows in which the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 is something else, but it’s true for the 4</a:t>
            </a:r>
            <a:r>
              <a:rPr lang="en-US" b="0" i="0" baseline="30000" dirty="0"/>
              <a:t>th</a:t>
            </a:r>
            <a:r>
              <a:rPr lang="en-US" b="0" i="0" baseline="0" dirty="0"/>
              <a:t> row. </a:t>
            </a:r>
          </a:p>
          <a:p>
            <a:endParaRPr lang="en-US" b="0" i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So this filter statement will return a data frame that </a:t>
            </a:r>
            <a:r>
              <a:rPr lang="en-US" b="1" i="0" baseline="0" dirty="0"/>
              <a:t>only</a:t>
            </a:r>
            <a:r>
              <a:rPr lang="en-US" b="0" i="0" baseline="0" dirty="0"/>
              <a:t> contains the 4</a:t>
            </a:r>
            <a:r>
              <a:rPr lang="en-US" b="0" i="0" baseline="30000" dirty="0"/>
              <a:t>th</a:t>
            </a:r>
            <a:r>
              <a:rPr lang="en-US" b="0" i="0" baseline="0" dirty="0"/>
              <a:t> row, in which the logical condition is true, and that’s shown here on the right.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b="0" i="0" baseline="0" dirty="0"/>
              <a:t>One potential pitfall I want to point out here is the difference between the single equals and the double equals operators. 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You saw a single equals operator in the context of the </a:t>
            </a:r>
            <a:r>
              <a:rPr lang="en-US" b="0" i="0" baseline="0" dirty="0" err="1"/>
              <a:t>aes</a:t>
            </a:r>
            <a:r>
              <a:rPr lang="en-US" b="0" i="0" baseline="0" dirty="0"/>
              <a:t>() function where we set the x axis to a specific column name.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Here you see the double equals sign in the context of a logical test that compares the left hand side, e.g.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, with the right hand side, e.g. 500083 to check whether or not they are the same.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If you use the wrong one you’ll get an error, and it’s a very common error and I want you guys to be aware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10/20/20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7200" b="1" dirty="0"/>
              <a:t>Transform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400" dirty="0"/>
              <a:t>CHOP R 101:</a:t>
            </a:r>
          </a:p>
          <a:p>
            <a:r>
              <a:rPr lang="en-US" sz="2400" dirty="0"/>
              <a:t>Intro to R for Clinical Data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3284153" y="2084832"/>
          <a:ext cx="5471293" cy="362712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55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4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&lt;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less than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&gt;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greater than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==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equal to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&lt;=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less than or equal</a:t>
                      </a:r>
                      <a:r>
                        <a:rPr lang="en-US" sz="2800" baseline="0" dirty="0"/>
                        <a:t>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&gt;=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greater than or equal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 != 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y</a:t>
                      </a:r>
                      <a:endParaRPr lang="en-US" sz="2000" dirty="0"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not equal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Monaco" charset="0"/>
                          <a:ea typeface="Monaco" charset="0"/>
                          <a:cs typeface="Monaco" charset="0"/>
                        </a:rPr>
                        <a:t>is.na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x</a:t>
                      </a:r>
                      <a:r>
                        <a:rPr lang="en-US" sz="2000" dirty="0"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a missing value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60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84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034409"/>
          </a:xfrm>
        </p:spPr>
        <p:txBody>
          <a:bodyPr>
            <a:normAutofit/>
          </a:bodyPr>
          <a:lstStyle/>
          <a:p>
            <a:r>
              <a:rPr lang="en-US" sz="3200" dirty="0"/>
              <a:t>Write a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statement that returns a data frame containing only the rows from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covid_testing</a:t>
            </a:r>
            <a:r>
              <a:rPr lang="en-US" sz="3200" b="1" dirty="0"/>
              <a:t> </a:t>
            </a:r>
            <a:r>
              <a:rPr lang="en-US" sz="3200" dirty="0"/>
              <a:t>in which the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sz="3200" dirty="0"/>
              <a:t> column is NOT equal to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"stark"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/>
              <a:t>(You don’t have to capture the returned data frame)</a:t>
            </a:r>
          </a:p>
          <a:p>
            <a:endParaRPr lang="en-US" sz="3200" dirty="0"/>
          </a:p>
          <a:p>
            <a:r>
              <a:rPr lang="en-US" sz="3200" dirty="0"/>
              <a:t>Type your response in the chat!</a:t>
            </a: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094283" y="2201670"/>
            <a:ext cx="10415358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350125" y="2313797"/>
            <a:ext cx="990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!= "stark"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8218142" y="578604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324;p34"/>
          <p:cNvSpPr txBox="1"/>
          <p:nvPr/>
        </p:nvSpPr>
        <p:spPr>
          <a:xfrm>
            <a:off x="8353632" y="66634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1410"/>
              </p:ext>
            </p:extLst>
          </p:nvPr>
        </p:nvGraphicFramePr>
        <p:xfrm>
          <a:off x="836058" y="3807152"/>
          <a:ext cx="4544738" cy="2729332"/>
        </p:xfrm>
        <a:graphic>
          <a:graphicData uri="http://schemas.openxmlformats.org/drawingml/2006/table">
            <a:tbl>
              <a:tblPr/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sarella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sym typeface="Arial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alester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jhezane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westerling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5000083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lollys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clegane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62703"/>
              </p:ext>
            </p:extLst>
          </p:nvPr>
        </p:nvGraphicFramePr>
        <p:xfrm>
          <a:off x="6987793" y="3807152"/>
          <a:ext cx="4544738" cy="1818248"/>
        </p:xfrm>
        <a:graphic>
          <a:graphicData uri="http://schemas.openxmlformats.org/drawingml/2006/table">
            <a:tbl>
              <a:tblPr/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jhezane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westerling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5000083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lollys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clegane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5438081" y="5702713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38080" y="6160310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36800" y="473521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36800" y="5192810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D489C-DE45-3E49-93E7-33249DD48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5895474" y="3702251"/>
            <a:ext cx="596733" cy="1188050"/>
          </a:xfrm>
          <a:prstGeom prst="rect">
            <a:avLst/>
          </a:prstGeom>
        </p:spPr>
      </p:pic>
      <p:sp>
        <p:nvSpPr>
          <p:cNvPr id="16" name="Google Shape;196;p22">
            <a:extLst>
              <a:ext uri="{FF2B5EF4-FFF2-40B4-BE49-F238E27FC236}">
                <a16:creationId xmlns:a16="http://schemas.microsoft.com/office/drawing/2014/main" id="{A53D5385-4779-6047-8AC8-7543C5BD797C}"/>
              </a:ext>
            </a:extLst>
          </p:cNvPr>
          <p:cNvSpPr txBox="1"/>
          <p:nvPr/>
        </p:nvSpPr>
        <p:spPr>
          <a:xfrm>
            <a:off x="773817" y="3442203"/>
            <a:ext cx="4606980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Monaco" pitchFamily="2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2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330" y="2238375"/>
            <a:ext cx="9720072" cy="317817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Which of these would successfully filter the 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covid_testing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data frame to only tests with positive results?</a:t>
            </a:r>
          </a:p>
          <a:p>
            <a:r>
              <a:rPr lang="en-US" sz="3200" dirty="0"/>
              <a:t>A)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== positive)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2BA97">
                    <a:lumMod val="75000"/>
                  </a:srgbClr>
                </a:solidFill>
              </a:rPr>
              <a:t> B)</a:t>
            </a:r>
            <a:r>
              <a:rPr lang="en-US" sz="2800" dirty="0">
                <a:solidFill>
                  <a:srgbClr val="42BA97">
                    <a:lumMod val="75000"/>
                  </a:srgbClr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 "positive")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2BA97">
                    <a:lumMod val="75000"/>
                  </a:srgbClr>
                </a:solidFill>
              </a:rPr>
              <a:t> C)</a:t>
            </a:r>
            <a:r>
              <a:rPr lang="en-US" sz="2800" dirty="0">
                <a:solidFill>
                  <a:srgbClr val="42BA97">
                    <a:lumMod val="75000"/>
                  </a:srgbClr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== "positive")</a:t>
            </a:r>
          </a:p>
          <a:p>
            <a:pPr marL="0" indent="0">
              <a:buNone/>
            </a:pPr>
            <a:r>
              <a:rPr lang="en-US" sz="3200" dirty="0"/>
              <a:t> D)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positive == "result")</a:t>
            </a:r>
          </a:p>
          <a:p>
            <a:pPr marL="0" indent="0">
              <a:buNone/>
            </a:pPr>
            <a:endParaRPr lang="en-US" sz="3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24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/>
              <a:t>The pipe operator </a:t>
            </a:r>
            <a:r>
              <a:rPr lang="en-US" dirty="0">
                <a:latin typeface="Monaco" pitchFamily="2" charset="77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6704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4951189"/>
            <a:ext cx="7713644" cy="1026320"/>
            <a:chOff x="2080825" y="3162925"/>
            <a:chExt cx="8090002" cy="1025283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1025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830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filter(</a:t>
              </a:r>
              <a:r>
                <a:rPr lang="en-US" sz="24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covid_testing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dirty="0" err="1">
                  <a:latin typeface="Monaco" charset="0"/>
                  <a:ea typeface="Monaco" charset="0"/>
                  <a:cs typeface="Monaco" charset="0"/>
                </a:rPr>
                <a:t>pan_day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&lt;= 10) </a:t>
              </a:r>
              <a:r>
                <a:rPr lang="en-US" sz="24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covid_testing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Monaco" charset="0"/>
                  <a:ea typeface="Monaco" charset="0"/>
                  <a:cs typeface="Monaco" charset="0"/>
                </a:rPr>
                <a:t>%&gt;%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filter(</a:t>
              </a:r>
              <a:r>
                <a:rPr lang="en-US" sz="2400" dirty="0" err="1">
                  <a:latin typeface="Monaco" charset="0"/>
                  <a:ea typeface="Monaco" charset="0"/>
                  <a:cs typeface="Monaco" charset="0"/>
                </a:rPr>
                <a:t>pan_day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 &lt;= 10)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61452" y="740977"/>
            <a:ext cx="6276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ea typeface="Monaco" charset="0"/>
                <a:cs typeface="Monaco" charset="0"/>
              </a:rPr>
              <a:t>The Pipe Operator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 %&gt;%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318655" y="4135506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Passes the </a:t>
            </a:r>
            <a:r>
              <a:rPr lang="en-US" sz="2800" b="1" dirty="0"/>
              <a:t>object on the left </a:t>
            </a:r>
            <a:r>
              <a:rPr lang="en-US" sz="2800" dirty="0"/>
              <a:t>as </a:t>
            </a:r>
            <a:r>
              <a:rPr lang="en-US" sz="2800" b="1" dirty="0"/>
              <a:t>first argument </a:t>
            </a:r>
            <a:r>
              <a:rPr lang="en-US" sz="2800" dirty="0"/>
              <a:t>to the </a:t>
            </a:r>
            <a:r>
              <a:rPr lang="en-US" sz="2800" b="1" dirty="0"/>
              <a:t>function on the right</a:t>
            </a:r>
            <a:r>
              <a:rPr lang="en-US" sz="2800" dirty="0"/>
              <a:t>.</a:t>
            </a:r>
            <a:endParaRPr lang="en-US" sz="2800" dirty="0"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060" y="2906519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covid_testing </a:t>
            </a:r>
            <a:r>
              <a:rPr lang="en-US" sz="2800" b="1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%&gt;%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filter(</a:t>
            </a:r>
            <a:r>
              <a:rPr lang="en-US" sz="2800" u="sng" dirty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pan_day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&lt;= 10)</a:t>
            </a:r>
          </a:p>
        </p:txBody>
      </p:sp>
      <p:sp>
        <p:nvSpPr>
          <p:cNvPr id="4" name="U-Turn Arrow 3"/>
          <p:cNvSpPr/>
          <p:nvPr/>
        </p:nvSpPr>
        <p:spPr>
          <a:xfrm>
            <a:off x="2112022" y="2020352"/>
            <a:ext cx="4871405" cy="886167"/>
          </a:xfrm>
          <a:prstGeom prst="uturnArrow">
            <a:avLst>
              <a:gd name="adj1" fmla="val 41027"/>
              <a:gd name="adj2" fmla="val 25000"/>
              <a:gd name="adj3" fmla="val 37653"/>
              <a:gd name="adj4" fmla="val 19033"/>
              <a:gd name="adj5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5229" y="2484952"/>
            <a:ext cx="8449140" cy="1888095"/>
            <a:chOff x="2080824" y="3162924"/>
            <a:chExt cx="8090003" cy="1886188"/>
          </a:xfrm>
        </p:grpSpPr>
        <p:sp>
          <p:nvSpPr>
            <p:cNvPr id="3" name="Rectangle 2"/>
            <p:cNvSpPr/>
            <p:nvPr/>
          </p:nvSpPr>
          <p:spPr>
            <a:xfrm>
              <a:off x="2080825" y="3162924"/>
              <a:ext cx="8090002" cy="188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80824" y="3414219"/>
              <a:ext cx="8090002" cy="138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Monaco" charset="0"/>
                  <a:ea typeface="Monaco" charset="0"/>
                  <a:cs typeface="Monaco" charset="0"/>
                </a:rPr>
                <a:t>covid_testing </a:t>
              </a:r>
              <a:r>
                <a:rPr lang="en-US" sz="2800" dirty="0">
                  <a:solidFill>
                    <a:srgbClr val="C00000"/>
                  </a:solidFill>
                  <a:latin typeface="Monaco" charset="0"/>
                  <a:ea typeface="Monaco" charset="0"/>
                  <a:cs typeface="Monaco" charset="0"/>
                </a:rPr>
                <a:t>%&gt;%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select(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last_name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, result) </a:t>
              </a:r>
              <a:r>
                <a:rPr lang="en-US" sz="2800" dirty="0">
                  <a:solidFill>
                    <a:srgbClr val="C00000"/>
                  </a:solidFill>
                  <a:latin typeface="Monaco" charset="0"/>
                  <a:ea typeface="Monaco" charset="0"/>
                  <a:cs typeface="Monaco" charset="0"/>
                </a:rPr>
                <a:t>%&gt;%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filter(result == </a:t>
              </a:r>
              <a:r>
                <a:rPr lang="mr-IN" sz="2800" dirty="0">
                  <a:latin typeface="Monaco" charset="0"/>
                  <a:ea typeface="Monaco" charset="0"/>
                  <a:cs typeface="Monaco" charset="0"/>
                </a:rPr>
                <a:t>"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positive</a:t>
              </a:r>
              <a:r>
                <a:rPr lang="mr-IN" sz="2800" dirty="0">
                  <a:latin typeface="Monaco" charset="0"/>
                  <a:ea typeface="Monaco" charset="0"/>
                  <a:cs typeface="Monaco" charset="0"/>
                </a:rPr>
                <a:t>"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  <a:endParaRPr lang="en-US" sz="280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81746" y="1788363"/>
            <a:ext cx="1192444" cy="696587"/>
            <a:chOff x="896764" y="1732048"/>
            <a:chExt cx="2365216" cy="1246648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97248"/>
                <a:gd name="adj2" fmla="val 87999"/>
                <a:gd name="adj3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”then”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2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Rewrite the following statement with a pipe:</a:t>
            </a:r>
          </a:p>
          <a:p>
            <a:pPr marL="0" indent="0" algn="ctr">
              <a:buNone/>
            </a:pPr>
            <a:br>
              <a:rPr lang="en-US" sz="1400" dirty="0"/>
            </a:b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select(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mydata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first_name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last_name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)</a:t>
            </a: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Type the answer in the chat!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1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Create new columns</a:t>
            </a:r>
          </a:p>
        </p:txBody>
      </p:sp>
    </p:spTree>
    <p:extLst>
      <p:ext uri="{BB962C8B-B14F-4D97-AF65-F5344CB8AC3E}">
        <p14:creationId xmlns:p14="http://schemas.microsoft.com/office/powerpoint/2010/main" val="289462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46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mutate(</a:t>
              </a:r>
              <a:r>
                <a:rPr lang="en-US" sz="24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i="1" dirty="0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name</a:t>
              </a:r>
              <a:r>
                <a:rPr lang="en-US" sz="2400" dirty="0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 = </a:t>
              </a:r>
              <a:r>
                <a:rPr lang="en-US" sz="2400" i="1" dirty="0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value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7200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latin typeface="Monaco" charset="0"/>
                <a:ea typeface="Monaco" charset="0"/>
                <a:cs typeface="Monaco" charset="0"/>
              </a:rPr>
              <a:t>mutate()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new calculated columns.</a:t>
            </a:r>
            <a:endParaRPr lang="en-US" sz="2800" dirty="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D87FBA-513B-B143-8F45-8F718BC10E60}"/>
              </a:ext>
            </a:extLst>
          </p:cNvPr>
          <p:cNvGrpSpPr/>
          <p:nvPr/>
        </p:nvGrpSpPr>
        <p:grpSpPr>
          <a:xfrm>
            <a:off x="6311476" y="3823601"/>
            <a:ext cx="1532479" cy="983068"/>
            <a:chOff x="896764" y="1602172"/>
            <a:chExt cx="2365216" cy="1496223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5B6397C-EDB5-6D43-A6B1-240FCDD797F8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1937"/>
                <a:gd name="adj2" fmla="val -14124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E9873-0070-4146-BBC5-671F26FD2D08}"/>
                </a:ext>
              </a:extLst>
            </p:cNvPr>
            <p:cNvSpPr txBox="1"/>
            <p:nvPr/>
          </p:nvSpPr>
          <p:spPr>
            <a:xfrm>
              <a:off x="896764" y="1602172"/>
              <a:ext cx="2365216" cy="1496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single =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FB8A51-441E-C741-894A-CE698E036170}"/>
              </a:ext>
            </a:extLst>
          </p:cNvPr>
          <p:cNvGrpSpPr/>
          <p:nvPr/>
        </p:nvGrpSpPr>
        <p:grpSpPr>
          <a:xfrm>
            <a:off x="7983755" y="3646007"/>
            <a:ext cx="2899028" cy="1661993"/>
            <a:chOff x="896764" y="1519286"/>
            <a:chExt cx="2365216" cy="166199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1442E21B-262E-6841-A7A1-9023C92BB8BC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1325"/>
                <a:gd name="adj2" fmla="val -10815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14486B-66F6-6C4F-8BC5-9B0E66364A9D}"/>
                </a:ext>
              </a:extLst>
            </p:cNvPr>
            <p:cNvSpPr txBox="1"/>
            <p:nvPr/>
          </p:nvSpPr>
          <p:spPr>
            <a:xfrm>
              <a:off x="896764" y="1519286"/>
              <a:ext cx="2365216" cy="16619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calculation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(can include data from other columns)</a:t>
              </a:r>
              <a:endParaRPr lang="en-US" sz="2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950A0A-828C-7D4F-B731-2554ADA3B26A}"/>
              </a:ext>
            </a:extLst>
          </p:cNvPr>
          <p:cNvGrpSpPr/>
          <p:nvPr/>
        </p:nvGrpSpPr>
        <p:grpSpPr>
          <a:xfrm>
            <a:off x="3272648" y="3863601"/>
            <a:ext cx="2899028" cy="864422"/>
            <a:chOff x="896764" y="1732048"/>
            <a:chExt cx="2365216" cy="1246648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9A7C6980-D9CF-CA47-9AF1-58A6EF64972A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45582"/>
                <a:gd name="adj2" fmla="val -131191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BCCB83-6AA7-D243-819B-5E3F0D95A88D}"/>
                </a:ext>
              </a:extLst>
            </p:cNvPr>
            <p:cNvSpPr txBox="1"/>
            <p:nvPr/>
          </p:nvSpPr>
          <p:spPr>
            <a:xfrm>
              <a:off x="896764" y="1827062"/>
              <a:ext cx="2365216" cy="10464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new column name</a:t>
              </a:r>
              <a:endParaRPr lang="en-US" sz="2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64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856B8654-628A-B24C-8BB0-39E6F5212A24}"/>
              </a:ext>
            </a:extLst>
          </p:cNvPr>
          <p:cNvSpPr txBox="1"/>
          <p:nvPr/>
        </p:nvSpPr>
        <p:spPr>
          <a:xfrm>
            <a:off x="-1" y="682728"/>
            <a:ext cx="1219200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The Data Analysis Pipeline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CEA39C-04B8-C449-A1F5-D85D0CDDDD3A}"/>
              </a:ext>
            </a:extLst>
          </p:cNvPr>
          <p:cNvSpPr/>
          <p:nvPr/>
        </p:nvSpPr>
        <p:spPr>
          <a:xfrm>
            <a:off x="2557670" y="3857356"/>
            <a:ext cx="980660" cy="64154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B8748-36BE-EE4F-8CB3-F776E8432593}"/>
              </a:ext>
            </a:extLst>
          </p:cNvPr>
          <p:cNvSpPr/>
          <p:nvPr/>
        </p:nvSpPr>
        <p:spPr>
          <a:xfrm>
            <a:off x="4247321" y="4592852"/>
            <a:ext cx="2073965" cy="64154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51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008446" y="2693503"/>
            <a:ext cx="9930572" cy="1026320"/>
            <a:chOff x="2080825" y="3162925"/>
            <a:chExt cx="8090002" cy="1025283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1025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95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mutate(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covid_testing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,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     </a:t>
              </a:r>
              <a:r>
                <a:rPr lang="en-US" sz="2800" dirty="0" err="1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col_rec_tat_mins</a:t>
              </a:r>
              <a:r>
                <a:rPr lang="en-US" sz="2800" dirty="0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 = </a:t>
              </a:r>
              <a:r>
                <a:rPr lang="en-US" sz="2800" dirty="0" err="1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col_rec_tat</a:t>
              </a:r>
              <a:r>
                <a:rPr lang="en-US" sz="2800" dirty="0">
                  <a:solidFill>
                    <a:srgbClr val="A0C283"/>
                  </a:solidFill>
                  <a:latin typeface="Monaco" charset="0"/>
                  <a:ea typeface="Monaco" charset="0"/>
                  <a:cs typeface="Monaco" charset="0"/>
                </a:rPr>
                <a:t> * 60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7200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latin typeface="Monaco" charset="0"/>
                <a:ea typeface="Monaco" charset="0"/>
                <a:cs typeface="Monaco" charset="0"/>
              </a:rPr>
              <a:t>mutate()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new calculated columns.</a:t>
            </a:r>
            <a:endParaRPr lang="en-US" sz="2800" dirty="0">
              <a:effectLst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4750966" y="4665145"/>
            <a:ext cx="596733" cy="11880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8C470F-0F77-204A-AB33-A7ADFE1F8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752972"/>
              </p:ext>
            </p:extLst>
          </p:nvPr>
        </p:nvGraphicFramePr>
        <p:xfrm>
          <a:off x="1008446" y="4062647"/>
          <a:ext cx="3004738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240B99-9A07-D441-8603-B8244FCA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11944"/>
              </p:ext>
            </p:extLst>
          </p:nvPr>
        </p:nvGraphicFramePr>
        <p:xfrm>
          <a:off x="6085480" y="4081294"/>
          <a:ext cx="5348565" cy="2355755"/>
        </p:xfrm>
        <a:graphic>
          <a:graphicData uri="http://schemas.openxmlformats.org/drawingml/2006/table">
            <a:tbl>
              <a:tblPr/>
              <a:tblGrid>
                <a:gridCol w="1496757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62649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2225309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col_rec_tat_mins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1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/>
              <a:t>Turn #5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Open </a:t>
            </a: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03 – </a:t>
            </a:r>
            <a:r>
              <a:rPr lang="en-US" sz="3600" dirty="0" err="1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Transform.Rmd</a:t>
            </a:r>
            <a:r>
              <a:rPr lang="en-US" sz="4400" dirty="0"/>
              <a:t> and work through the exercises.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Click “yes” when you are finished.</a:t>
            </a:r>
          </a:p>
        </p:txBody>
      </p:sp>
    </p:spTree>
    <p:extLst>
      <p:ext uri="{BB962C8B-B14F-4D97-AF65-F5344CB8AC3E}">
        <p14:creationId xmlns:p14="http://schemas.microsoft.com/office/powerpoint/2010/main" val="183454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7686" y="1684117"/>
            <a:ext cx="7618831" cy="1006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select()</a:t>
            </a:r>
            <a:r>
              <a:rPr lang="en-US" sz="3200" dirty="0"/>
              <a:t> subsets columns by name</a:t>
            </a:r>
            <a:endParaRPr lang="en-US" sz="3200" b="1" dirty="0">
              <a:latin typeface="Monaco" pitchFamily="2" charset="7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6099D-93BA-4044-B5A2-A0D34FDA56FE}"/>
              </a:ext>
            </a:extLst>
          </p:cNvPr>
          <p:cNvGrpSpPr/>
          <p:nvPr/>
        </p:nvGrpSpPr>
        <p:grpSpPr>
          <a:xfrm>
            <a:off x="1454258" y="1684117"/>
            <a:ext cx="2247767" cy="995844"/>
            <a:chOff x="593887" y="1722035"/>
            <a:chExt cx="2247767" cy="995844"/>
          </a:xfrm>
        </p:grpSpPr>
        <p:graphicFrame>
          <p:nvGraphicFramePr>
            <p:cNvPr id="10" name="Google Shape;147;p18">
              <a:extLst>
                <a:ext uri="{FF2B5EF4-FFF2-40B4-BE49-F238E27FC236}">
                  <a16:creationId xmlns:a16="http://schemas.microsoft.com/office/drawing/2014/main" id="{1745E705-87DD-3546-A5E7-2D5DC3A2C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4750802"/>
                </p:ext>
              </p:extLst>
            </p:nvPr>
          </p:nvGraphicFramePr>
          <p:xfrm>
            <a:off x="593887" y="172203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1" name="Google Shape;148;p18">
              <a:extLst>
                <a:ext uri="{FF2B5EF4-FFF2-40B4-BE49-F238E27FC236}">
                  <a16:creationId xmlns:a16="http://schemas.microsoft.com/office/drawing/2014/main" id="{D40F168D-7E8B-2049-97B7-940B96812D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4175661"/>
                </p:ext>
              </p:extLst>
            </p:nvPr>
          </p:nvGraphicFramePr>
          <p:xfrm>
            <a:off x="2238454" y="1749723"/>
            <a:ext cx="603200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965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066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2" name="Google Shape;152;p18">
              <a:extLst>
                <a:ext uri="{FF2B5EF4-FFF2-40B4-BE49-F238E27FC236}">
                  <a16:creationId xmlns:a16="http://schemas.microsoft.com/office/drawing/2014/main" id="{DEADF342-73B1-2040-AF14-4CDD98875EBB}"/>
                </a:ext>
              </a:extLst>
            </p:cNvPr>
            <p:cNvSpPr/>
            <p:nvPr/>
          </p:nvSpPr>
          <p:spPr>
            <a:xfrm>
              <a:off x="1775840" y="2100439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FD02C8-45FD-AC4C-9347-9497C6B4C4C8}"/>
              </a:ext>
            </a:extLst>
          </p:cNvPr>
          <p:cNvGrpSpPr/>
          <p:nvPr/>
        </p:nvGrpSpPr>
        <p:grpSpPr>
          <a:xfrm>
            <a:off x="1033365" y="3068855"/>
            <a:ext cx="2668660" cy="968156"/>
            <a:chOff x="593887" y="3068855"/>
            <a:chExt cx="2668660" cy="968156"/>
          </a:xfrm>
        </p:grpSpPr>
        <p:graphicFrame>
          <p:nvGraphicFramePr>
            <p:cNvPr id="13" name="Google Shape;154;p18">
              <a:extLst>
                <a:ext uri="{FF2B5EF4-FFF2-40B4-BE49-F238E27FC236}">
                  <a16:creationId xmlns:a16="http://schemas.microsoft.com/office/drawing/2014/main" id="{AAFA965D-DF2A-6C42-BC67-62B61673039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7091735"/>
                </p:ext>
              </p:extLst>
            </p:nvPr>
          </p:nvGraphicFramePr>
          <p:xfrm>
            <a:off x="593887" y="306885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4" name="Google Shape;156;p18">
              <a:extLst>
                <a:ext uri="{FF2B5EF4-FFF2-40B4-BE49-F238E27FC236}">
                  <a16:creationId xmlns:a16="http://schemas.microsoft.com/office/drawing/2014/main" id="{CE221E51-9868-B04B-BB8E-1B5FE62169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4493359"/>
                </p:ext>
              </p:extLst>
            </p:nvPr>
          </p:nvGraphicFramePr>
          <p:xfrm>
            <a:off x="2216523" y="3068855"/>
            <a:ext cx="1046024" cy="40212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" name="Google Shape;152;p18">
              <a:extLst>
                <a:ext uri="{FF2B5EF4-FFF2-40B4-BE49-F238E27FC236}">
                  <a16:creationId xmlns:a16="http://schemas.microsoft.com/office/drawing/2014/main" id="{953A488E-38F8-AF4E-99A7-CD62C97E3E6B}"/>
                </a:ext>
              </a:extLst>
            </p:cNvPr>
            <p:cNvSpPr/>
            <p:nvPr/>
          </p:nvSpPr>
          <p:spPr>
            <a:xfrm>
              <a:off x="1764874" y="3164241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3CA39A-79FA-4C45-AC13-9FB81CC49D08}"/>
              </a:ext>
            </a:extLst>
          </p:cNvPr>
          <p:cNvGrpSpPr/>
          <p:nvPr/>
        </p:nvGrpSpPr>
        <p:grpSpPr>
          <a:xfrm>
            <a:off x="219420" y="4172724"/>
            <a:ext cx="3482605" cy="912032"/>
            <a:chOff x="281013" y="5097164"/>
            <a:chExt cx="3482605" cy="912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5F0177-33B0-EA40-901A-AF59885B5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207"/>
            <a:stretch/>
          </p:blipFill>
          <p:spPr>
            <a:xfrm>
              <a:off x="281013" y="5097164"/>
              <a:ext cx="1358898" cy="908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6A5F4B-BA39-354C-8EB8-6D7B2EAF4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2091560" y="5097164"/>
              <a:ext cx="1672058" cy="912032"/>
            </a:xfrm>
            <a:prstGeom prst="rect">
              <a:avLst/>
            </a:prstGeom>
          </p:spPr>
        </p:pic>
        <p:sp>
          <p:nvSpPr>
            <p:cNvPr id="19" name="Google Shape;152;p18">
              <a:extLst>
                <a:ext uri="{FF2B5EF4-FFF2-40B4-BE49-F238E27FC236}">
                  <a16:creationId xmlns:a16="http://schemas.microsoft.com/office/drawing/2014/main" id="{462C7D19-9D66-724F-8A20-892B6F088D4D}"/>
                </a:ext>
              </a:extLst>
            </p:cNvPr>
            <p:cNvSpPr/>
            <p:nvPr/>
          </p:nvSpPr>
          <p:spPr>
            <a:xfrm>
              <a:off x="1720629" y="5505495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DEAB4D9-C338-6245-9259-A388CDA39D7F}"/>
              </a:ext>
            </a:extLst>
          </p:cNvPr>
          <p:cNvSpPr txBox="1">
            <a:spLocks/>
          </p:cNvSpPr>
          <p:nvPr/>
        </p:nvSpPr>
        <p:spPr>
          <a:xfrm>
            <a:off x="4187685" y="30688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filter()</a:t>
            </a:r>
            <a:r>
              <a:rPr lang="en-US" sz="3200" dirty="0"/>
              <a:t> subsets rows by logical criteria</a:t>
            </a:r>
            <a:endParaRPr lang="en-US" sz="3200" b="1" dirty="0">
              <a:latin typeface="Monaco" pitchFamily="2" charset="77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784CEEB-F171-2F4C-8DD8-1799B30BBA12}"/>
              </a:ext>
            </a:extLst>
          </p:cNvPr>
          <p:cNvSpPr txBox="1">
            <a:spLocks/>
          </p:cNvSpPr>
          <p:nvPr/>
        </p:nvSpPr>
        <p:spPr>
          <a:xfrm>
            <a:off x="4187685" y="5446082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3200" dirty="0"/>
              <a:t>Use the </a:t>
            </a:r>
            <a:r>
              <a:rPr lang="en-US" sz="3200" b="1" dirty="0"/>
              <a:t>pipe operator </a:t>
            </a:r>
            <a:r>
              <a:rPr lang="en-US" sz="2800" b="1" dirty="0">
                <a:latin typeface="Monaco" pitchFamily="2" charset="77"/>
              </a:rPr>
              <a:t>%&gt;%</a:t>
            </a:r>
            <a:r>
              <a:rPr lang="en-US" sz="3200" dirty="0"/>
              <a:t> to combine </a:t>
            </a:r>
            <a:r>
              <a:rPr lang="en-US" sz="3200" dirty="0" err="1"/>
              <a:t>dplyr</a:t>
            </a:r>
            <a:r>
              <a:rPr lang="en-US" sz="3200" dirty="0"/>
              <a:t> functions into a pipeline</a:t>
            </a:r>
            <a:endParaRPr lang="en-US" sz="3200" b="1" dirty="0">
              <a:latin typeface="Monaco" pitchFamily="2" charset="77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EA191B-21B6-A946-8FF4-3846B22FCED1}"/>
              </a:ext>
            </a:extLst>
          </p:cNvPr>
          <p:cNvSpPr txBox="1">
            <a:spLocks/>
          </p:cNvSpPr>
          <p:nvPr/>
        </p:nvSpPr>
        <p:spPr>
          <a:xfrm>
            <a:off x="4187685" y="43674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mutate()</a:t>
            </a:r>
            <a:r>
              <a:rPr lang="en-US" sz="3200" dirty="0"/>
              <a:t> creates new calculated columns</a:t>
            </a:r>
            <a:endParaRPr lang="en-US" sz="3200" b="1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C1D01-BDD7-0042-AFB6-30DDF0BB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5" y="5539309"/>
            <a:ext cx="3365352" cy="6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5AE5-C055-6740-927D-18D532C9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dplyr</a:t>
            </a:r>
            <a:r>
              <a:rPr lang="en-US" dirty="0"/>
              <a:t>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19919-EBF9-074A-9B39-DE7801B3D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23"/>
          <a:stretch/>
        </p:blipFill>
        <p:spPr>
          <a:xfrm>
            <a:off x="6303889" y="2088571"/>
            <a:ext cx="2341480" cy="140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ACD5A-F658-7849-8C41-93BE132A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045739"/>
            <a:ext cx="13970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AE40E-9A4A-5840-8048-B1C3115E8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" y="3674330"/>
            <a:ext cx="13716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DBEB-A864-6542-8C52-EE21B722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89" y="3533586"/>
            <a:ext cx="29718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CAD0F-1AE3-F747-A011-A1325107C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077" y="4715730"/>
            <a:ext cx="774700" cy="86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58249-2A46-AC41-B2C6-031FF806911E}"/>
              </a:ext>
            </a:extLst>
          </p:cNvPr>
          <p:cNvSpPr/>
          <p:nvPr/>
        </p:nvSpPr>
        <p:spPr>
          <a:xfrm>
            <a:off x="2616001" y="223942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D23C40-037E-DC43-A139-973B5FDE9101}"/>
              </a:ext>
            </a:extLst>
          </p:cNvPr>
          <p:cNvSpPr/>
          <p:nvPr/>
        </p:nvSpPr>
        <p:spPr>
          <a:xfrm>
            <a:off x="2616001" y="369130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add_row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CE2ED-80A5-794D-B6F4-C2901772EA42}"/>
              </a:ext>
            </a:extLst>
          </p:cNvPr>
          <p:cNvSpPr/>
          <p:nvPr/>
        </p:nvSpPr>
        <p:spPr>
          <a:xfrm>
            <a:off x="9275689" y="2147090"/>
            <a:ext cx="25907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(...)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summarize(...)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D84D7-96D9-FA4F-B3AB-7B4DE9DC82BF}"/>
              </a:ext>
            </a:extLst>
          </p:cNvPr>
          <p:cNvSpPr/>
          <p:nvPr/>
        </p:nvSpPr>
        <p:spPr>
          <a:xfrm>
            <a:off x="9275689" y="3533586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bind_cols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0ED64-3928-EB47-84A0-4E7A2724EA39}"/>
              </a:ext>
            </a:extLst>
          </p:cNvPr>
          <p:cNvSpPr/>
          <p:nvPr/>
        </p:nvSpPr>
        <p:spPr>
          <a:xfrm>
            <a:off x="9275688" y="4715730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left_join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9226A-1113-674C-A787-6FC5B2E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50" y="1126273"/>
            <a:ext cx="9598699" cy="7105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6650" y="1126273"/>
            <a:ext cx="9598699" cy="7772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B11FDD-EFA9-6944-904E-E5C6FA8D89E8}"/>
              </a:ext>
            </a:extLst>
          </p:cNvPr>
          <p:cNvGrpSpPr/>
          <p:nvPr/>
        </p:nvGrpSpPr>
        <p:grpSpPr>
          <a:xfrm>
            <a:off x="2151353" y="801153"/>
            <a:ext cx="7889294" cy="5255693"/>
            <a:chOff x="2104549" y="830314"/>
            <a:chExt cx="7889294" cy="52556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DCDED1-AAA1-8349-A8CD-800A703C32B3}"/>
                </a:ext>
              </a:extLst>
            </p:cNvPr>
            <p:cNvGrpSpPr/>
            <p:nvPr/>
          </p:nvGrpSpPr>
          <p:grpSpPr>
            <a:xfrm>
              <a:off x="2104549" y="830315"/>
              <a:ext cx="6582683" cy="5255692"/>
              <a:chOff x="-176095" y="3589988"/>
              <a:chExt cx="4589764" cy="366452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16C1E9-5D77-2840-9A8A-A811A654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6095" y="3596338"/>
                <a:ext cx="1765300" cy="2032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28C1AA-0C23-E048-B252-8E41D2E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376" y="5209810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A2579C-BC64-2D46-A734-E675DF608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1654" y="3589988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28831E-2B01-F543-80FB-1D3F1D7A6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8369" y="5209810"/>
                <a:ext cx="1765300" cy="20320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439D8A-D781-5745-9C7C-A4CA1858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2034" y="830314"/>
              <a:ext cx="2531809" cy="293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21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5341615" y="2554472"/>
            <a:ext cx="5710698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a grammar</a:t>
            </a:r>
            <a:r>
              <a:rPr lang="en-US" sz="4000" i="1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for transforming data frames</a:t>
            </a:r>
            <a:endParaRPr sz="4000" dirty="0"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4BA13-4845-7047-8951-E9AAC731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02" y="1513346"/>
            <a:ext cx="3317461" cy="38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Subsetting</a:t>
            </a:r>
            <a:r>
              <a:rPr lang="en-US" dirty="0">
                <a:latin typeface="+mn-lt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select(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...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latin typeface="Monaco" charset="0"/>
                <a:ea typeface="Monaco" charset="0"/>
                <a:cs typeface="Monaco" charset="0"/>
              </a:rPr>
              <a:t>select()</a:t>
            </a:r>
            <a:endParaRPr lang="en-US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C2F2B-C85D-F84F-B2B0-B352A0D5931C}"/>
              </a:ext>
            </a:extLst>
          </p:cNvPr>
          <p:cNvGrpSpPr/>
          <p:nvPr/>
        </p:nvGrpSpPr>
        <p:grpSpPr>
          <a:xfrm>
            <a:off x="5811955" y="3633408"/>
            <a:ext cx="2797279" cy="1508105"/>
            <a:chOff x="4915485" y="3626111"/>
            <a:chExt cx="2797279" cy="1508105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4915485" y="3756840"/>
              <a:ext cx="2797279" cy="1246648"/>
            </a:xfrm>
            <a:prstGeom prst="wedgeRoundRectCallout">
              <a:avLst>
                <a:gd name="adj1" fmla="val -20614"/>
                <a:gd name="adj2" fmla="val -93779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5486" y="3626111"/>
              <a:ext cx="2797278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names of columns to extract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5791" y="1988658"/>
            <a:ext cx="483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columns </a:t>
            </a:r>
            <a:r>
              <a:rPr lang="en-US" sz="2800"/>
              <a:t>by name.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49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59316"/>
              <a:ext cx="8090002" cy="46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select(</a:t>
              </a:r>
              <a:r>
                <a:rPr lang="en-US" sz="24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covid_testing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mrn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4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last_name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latin typeface="Monaco" charset="0"/>
                <a:ea typeface="Monaco" charset="0"/>
                <a:cs typeface="Monaco" charset="0"/>
              </a:rPr>
              <a:t>select()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483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columns </a:t>
            </a:r>
            <a:r>
              <a:rPr lang="en-US" sz="2800"/>
              <a:t>by name.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6983527" y="4665758"/>
            <a:ext cx="596733" cy="1188050"/>
          </a:xfrm>
          <a:prstGeom prst="rect">
            <a:avLst/>
          </a:prstGeom>
        </p:spPr>
      </p:pic>
      <p:sp>
        <p:nvSpPr>
          <p:cNvPr id="11" name="Google Shape;196;p22">
            <a:extLst>
              <a:ext uri="{FF2B5EF4-FFF2-40B4-BE49-F238E27FC236}">
                <a16:creationId xmlns:a16="http://schemas.microsoft.com/office/drawing/2014/main" id="{B0B151AC-E28A-1545-8536-97DB41B0C23F}"/>
              </a:ext>
            </a:extLst>
          </p:cNvPr>
          <p:cNvSpPr txBox="1"/>
          <p:nvPr/>
        </p:nvSpPr>
        <p:spPr>
          <a:xfrm>
            <a:off x="1530046" y="3736946"/>
            <a:ext cx="4825999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Monaco" pitchFamily="2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C103A7-A45F-3947-B820-E54DB34BA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0825"/>
              </p:ext>
            </p:extLst>
          </p:nvPr>
        </p:nvGraphicFramePr>
        <p:xfrm>
          <a:off x="1530046" y="4143046"/>
          <a:ext cx="4826000" cy="2233477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258150718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0497581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72253098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802192968"/>
                    </a:ext>
                  </a:extLst>
                </a:gridCol>
              </a:tblGrid>
              <a:tr h="734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first_name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05334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sarella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12959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alester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073067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jhezane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westerling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66717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penny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targaryen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623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1468F1B-3262-1B45-80A3-8DDF0591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112552"/>
              </p:ext>
            </p:extLst>
          </p:nvPr>
        </p:nvGraphicFramePr>
        <p:xfrm>
          <a:off x="8207740" y="4136442"/>
          <a:ext cx="2362200" cy="2233477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34610733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0457162"/>
                    </a:ext>
                  </a:extLst>
                </a:gridCol>
              </a:tblGrid>
              <a:tr h="734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9105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00228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87066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westerling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464694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targaryen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30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39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2137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Which of the following will select the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column from the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covid_testing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data frame and capture the result in a data frame named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newdata</a:t>
            </a:r>
            <a:r>
              <a:rPr lang="en-US" sz="3200" dirty="0"/>
              <a:t>?</a:t>
            </a:r>
          </a:p>
          <a:p>
            <a:r>
              <a:rPr lang="en-US" sz="2900" dirty="0"/>
              <a:t>A)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= select(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, covid_testing)</a:t>
            </a:r>
          </a:p>
          <a:p>
            <a:pPr marL="0" indent="0">
              <a:buNone/>
            </a:pPr>
            <a:r>
              <a:rPr lang="en-US" sz="2900" dirty="0"/>
              <a:t> B)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&lt;- select(covid_testing,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C)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select(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, 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D)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&lt;- select(covid_testing,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E)	Both B and D</a:t>
            </a:r>
            <a:r>
              <a:rPr lang="en-US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Type your response in the chat!</a:t>
            </a: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8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filter(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800" i="1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condition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filter()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Extract rows that meet logical criteria. </a:t>
            </a:r>
            <a:endParaRPr lang="en-US" sz="2800">
              <a:effectLst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936470" y="3600407"/>
            <a:ext cx="2899028" cy="1692771"/>
            <a:chOff x="896764" y="1503897"/>
            <a:chExt cx="2365216" cy="1692771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2526"/>
                <a:gd name="adj2" fmla="val -9776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503897"/>
              <a:ext cx="2365216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logical test 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(return each row for which the test is </a:t>
              </a:r>
              <a:r>
                <a:rPr lang="en-US" sz="2000" u="sng" dirty="0">
                  <a:solidFill>
                    <a:schemeClr val="bg1"/>
                  </a:solidFill>
                </a:rPr>
                <a:t>TRUE</a:t>
              </a:r>
              <a:r>
                <a:rPr lang="en-US" sz="2000" dirty="0">
                  <a:solidFill>
                    <a:schemeClr val="bg1"/>
                  </a:solidFill>
                </a:rPr>
                <a:t>)</a:t>
              </a:r>
              <a:endParaRPr lang="en-US" sz="2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46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filter(</a:t>
              </a:r>
              <a:r>
                <a:rPr lang="en-US" sz="24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covid_testing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lang="en-US" sz="24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mrn</a:t>
              </a:r>
              <a:r>
                <a:rPr lang="en-US" sz="24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== 5000083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filter()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Extract rows that meet logical criteria. </a:t>
            </a:r>
            <a:endParaRPr lang="en-US" sz="2800"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5702593" y="4251060"/>
            <a:ext cx="596733" cy="11880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055495" y="1056222"/>
            <a:ext cx="2999632" cy="1508105"/>
            <a:chOff x="896764" y="1596230"/>
            <a:chExt cx="2365216" cy="1508105"/>
          </a:xfrm>
        </p:grpSpPr>
        <p:sp>
          <p:nvSpPr>
            <p:cNvPr id="15" name="Rounded Rectangular Callout 14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10310"/>
                <a:gd name="adj2" fmla="val 89385"/>
                <a:gd name="adj3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596230"/>
              <a:ext cx="2149858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= sets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      == compares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DBE1717-072C-1849-B9A3-CC7C7DEC3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4635"/>
              </p:ext>
            </p:extLst>
          </p:nvPr>
        </p:nvGraphicFramePr>
        <p:xfrm>
          <a:off x="6802271" y="4326315"/>
          <a:ext cx="4178622" cy="1062982"/>
        </p:xfrm>
        <a:graphic>
          <a:graphicData uri="http://schemas.openxmlformats.org/drawingml/2006/table">
            <a:tbl>
              <a:tblPr/>
              <a:tblGrid>
                <a:gridCol w="1214059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52866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411697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6209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first_name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4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5000083</a:t>
                      </a: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lollys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clegane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9A62FC7-B325-5248-92AB-B77E850756AF}"/>
              </a:ext>
            </a:extLst>
          </p:cNvPr>
          <p:cNvSpPr/>
          <p:nvPr/>
        </p:nvSpPr>
        <p:spPr>
          <a:xfrm>
            <a:off x="592136" y="5074459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C4A14D-7100-DF41-9A30-DF3BDEF03C77}"/>
              </a:ext>
            </a:extLst>
          </p:cNvPr>
          <p:cNvSpPr/>
          <p:nvPr/>
        </p:nvSpPr>
        <p:spPr>
          <a:xfrm>
            <a:off x="592136" y="5440298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C4E7F-CDC0-5B41-9BB1-A593494BA4D6}"/>
              </a:ext>
            </a:extLst>
          </p:cNvPr>
          <p:cNvSpPr/>
          <p:nvPr/>
        </p:nvSpPr>
        <p:spPr>
          <a:xfrm>
            <a:off x="592136" y="5793283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E6F3-8BD9-7847-9744-184D8F6C0A50}"/>
              </a:ext>
            </a:extLst>
          </p:cNvPr>
          <p:cNvSpPr/>
          <p:nvPr/>
        </p:nvSpPr>
        <p:spPr>
          <a:xfrm>
            <a:off x="407727" y="6155630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3796F5B-548E-F742-AA38-D62AC5F1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85089"/>
              </p:ext>
            </p:extLst>
          </p:nvPr>
        </p:nvGraphicFramePr>
        <p:xfrm>
          <a:off x="1409635" y="4326314"/>
          <a:ext cx="3680255" cy="2210171"/>
        </p:xfrm>
        <a:graphic>
          <a:graphicData uri="http://schemas.openxmlformats.org/drawingml/2006/table">
            <a:tbl>
              <a:tblPr/>
              <a:tblGrid>
                <a:gridCol w="1069264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367662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243329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734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first_name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last_name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sarella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alester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stark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jhezane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westerling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5000083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lollys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clegane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28" name="Google Shape;196;p22">
            <a:extLst>
              <a:ext uri="{FF2B5EF4-FFF2-40B4-BE49-F238E27FC236}">
                <a16:creationId xmlns:a16="http://schemas.microsoft.com/office/drawing/2014/main" id="{4A1F287A-2F0E-3641-949D-2E772999DE98}"/>
              </a:ext>
            </a:extLst>
          </p:cNvPr>
          <p:cNvSpPr txBox="1"/>
          <p:nvPr/>
        </p:nvSpPr>
        <p:spPr>
          <a:xfrm>
            <a:off x="1530046" y="3923063"/>
            <a:ext cx="3559844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Monaco" pitchFamily="2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12876</TotalTime>
  <Words>2795</Words>
  <Application>Microsoft Macintosh PowerPoint</Application>
  <PresentationFormat>Widescreen</PresentationFormat>
  <Paragraphs>348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Consolas</vt:lpstr>
      <vt:lpstr>Tw Cen MT</vt:lpstr>
      <vt:lpstr>Tw Cen MT Condensed</vt:lpstr>
      <vt:lpstr>Wingdings 3</vt:lpstr>
      <vt:lpstr>Times New Roman</vt:lpstr>
      <vt:lpstr>Calibri</vt:lpstr>
      <vt:lpstr>Monaco</vt:lpstr>
      <vt:lpstr>Arial</vt:lpstr>
      <vt:lpstr>Integral</vt:lpstr>
      <vt:lpstr>Transform</vt:lpstr>
      <vt:lpstr>PowerPoint Presentation</vt:lpstr>
      <vt:lpstr>PowerPoint Presentation</vt:lpstr>
      <vt:lpstr>Subsetting data</vt:lpstr>
      <vt:lpstr>PowerPoint Presentation</vt:lpstr>
      <vt:lpstr>PowerPoint Presentation</vt:lpstr>
      <vt:lpstr>Your Turn #1</vt:lpstr>
      <vt:lpstr>PowerPoint Presentation</vt:lpstr>
      <vt:lpstr>PowerPoint Presentation</vt:lpstr>
      <vt:lpstr>Logical Operators</vt:lpstr>
      <vt:lpstr>Your Turn #2</vt:lpstr>
      <vt:lpstr>PowerPoint Presentation</vt:lpstr>
      <vt:lpstr>Your Turn #3</vt:lpstr>
      <vt:lpstr>The pipe operator %&gt;%</vt:lpstr>
      <vt:lpstr>PowerPoint Presentation</vt:lpstr>
      <vt:lpstr>PowerPoint Presentation</vt:lpstr>
      <vt:lpstr>Your Turn #4</vt:lpstr>
      <vt:lpstr>Create new columns</vt:lpstr>
      <vt:lpstr>PowerPoint Presentation</vt:lpstr>
      <vt:lpstr>PowerPoint Presentation</vt:lpstr>
      <vt:lpstr>Your Turn #5</vt:lpstr>
      <vt:lpstr>PowerPoint Presentation</vt:lpstr>
      <vt:lpstr>What else?</vt:lpstr>
      <vt:lpstr>More dplyr functions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639</cp:revision>
  <cp:lastPrinted>2019-02-19T22:36:37Z</cp:lastPrinted>
  <dcterms:created xsi:type="dcterms:W3CDTF">2018-02-01T22:00:01Z</dcterms:created>
  <dcterms:modified xsi:type="dcterms:W3CDTF">2020-10-20T04:38:24Z</dcterms:modified>
</cp:coreProperties>
</file>